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428" r:id="rId2"/>
    <p:sldId id="429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欧 欧" initials="欧" lastIdx="1" clrIdx="0">
    <p:extLst>
      <p:ext uri="{19B8F6BF-5375-455C-9EA6-DF929625EA0E}">
        <p15:presenceInfo xmlns:p15="http://schemas.microsoft.com/office/powerpoint/2012/main" userId="cc2640cdd741d2fc" providerId="Windows Live"/>
      </p:ext>
    </p:extLst>
  </p:cmAuthor>
  <p:cmAuthor id="2" name="Student" initials="S" lastIdx="1" clrIdx="1">
    <p:extLst>
      <p:ext uri="{19B8F6BF-5375-455C-9EA6-DF929625EA0E}">
        <p15:presenceInfo xmlns:p15="http://schemas.microsoft.com/office/powerpoint/2012/main" userId="S::d1924@52ove.cf::b009503f-20c0-47f7-96ed-81081bdedb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ED7D31"/>
    <a:srgbClr val="00B0F0"/>
    <a:srgbClr val="00E5F3"/>
    <a:srgbClr val="00C9FF"/>
    <a:srgbClr val="581361"/>
    <a:srgbClr val="00B3E9"/>
    <a:srgbClr val="80A933"/>
    <a:srgbClr val="100D3A"/>
    <a:srgbClr val="120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 autoAdjust="0"/>
    <p:restoredTop sz="93625" autoAdjust="0"/>
  </p:normalViewPr>
  <p:slideViewPr>
    <p:cSldViewPr snapToGrid="0">
      <p:cViewPr varScale="1">
        <p:scale>
          <a:sx n="157" d="100"/>
          <a:sy n="157" d="100"/>
        </p:scale>
        <p:origin x="784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angzhouwei/Nutstore%20Files/&#19987;&#39033;&#24037;&#20316;/&#20849;&#20139;&#25991;&#20214;/2020&#24180;/ITU&#22823;&#36187;/V8/&#24037;&#20316;&#31807;2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  <a:r>
              <a:rPr 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PTN link utilization in Kaili</a:t>
            </a:r>
            <a:endParaRPr lang="zh-CN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Sheet1!$H$5:$H$20</c:f>
              <c:strCache>
                <c:ptCount val="16"/>
                <c:pt idx="0">
                  <c:v>link1</c:v>
                </c:pt>
                <c:pt idx="1">
                  <c:v>link2</c:v>
                </c:pt>
                <c:pt idx="2">
                  <c:v>link3</c:v>
                </c:pt>
                <c:pt idx="3">
                  <c:v>link4</c:v>
                </c:pt>
                <c:pt idx="4">
                  <c:v>link5</c:v>
                </c:pt>
                <c:pt idx="5">
                  <c:v>link6</c:v>
                </c:pt>
                <c:pt idx="6">
                  <c:v>link7</c:v>
                </c:pt>
                <c:pt idx="7">
                  <c:v>link8</c:v>
                </c:pt>
                <c:pt idx="8">
                  <c:v>link9</c:v>
                </c:pt>
                <c:pt idx="9">
                  <c:v>link10</c:v>
                </c:pt>
                <c:pt idx="10">
                  <c:v>link11</c:v>
                </c:pt>
                <c:pt idx="11">
                  <c:v>link12</c:v>
                </c:pt>
                <c:pt idx="12">
                  <c:v>link13</c:v>
                </c:pt>
                <c:pt idx="13">
                  <c:v>link14</c:v>
                </c:pt>
                <c:pt idx="14">
                  <c:v>link15</c:v>
                </c:pt>
                <c:pt idx="15">
                  <c:v>link16</c:v>
                </c:pt>
              </c:strCache>
            </c:strRef>
          </c:cat>
          <c:val>
            <c:numRef>
              <c:f>Sheet1!$I$5:$I$20</c:f>
              <c:numCache>
                <c:formatCode>0.00%</c:formatCode>
                <c:ptCount val="16"/>
                <c:pt idx="0">
                  <c:v>0.9587</c:v>
                </c:pt>
                <c:pt idx="1">
                  <c:v>0.95660000000000001</c:v>
                </c:pt>
                <c:pt idx="2">
                  <c:v>0.95219999999999994</c:v>
                </c:pt>
                <c:pt idx="3">
                  <c:v>0.92059999999999997</c:v>
                </c:pt>
                <c:pt idx="4">
                  <c:v>0.91870000000000007</c:v>
                </c:pt>
                <c:pt idx="5">
                  <c:v>0.91079999999999994</c:v>
                </c:pt>
                <c:pt idx="6">
                  <c:v>0.8798999999999999</c:v>
                </c:pt>
                <c:pt idx="7">
                  <c:v>0.87480000000000002</c:v>
                </c:pt>
                <c:pt idx="8">
                  <c:v>0.85739999999999994</c:v>
                </c:pt>
                <c:pt idx="9">
                  <c:v>0.81849999999999989</c:v>
                </c:pt>
                <c:pt idx="10">
                  <c:v>0.76</c:v>
                </c:pt>
                <c:pt idx="11">
                  <c:v>0.7387999999999999</c:v>
                </c:pt>
                <c:pt idx="12">
                  <c:v>0.73730000000000007</c:v>
                </c:pt>
                <c:pt idx="13">
                  <c:v>0.73</c:v>
                </c:pt>
                <c:pt idx="14">
                  <c:v>0.71930000000000005</c:v>
                </c:pt>
                <c:pt idx="15">
                  <c:v>0.71909999999999996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53-334F-AFCE-2CF2F432959E}"/>
            </c:ext>
          </c:extLst>
        </c:ser>
        <c:ser>
          <c:idx val="1"/>
          <c:order val="1"/>
          <c:tx>
            <c:strRef>
              <c:f>Sheet1!$J$4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Sheet1!$H$5:$H$20</c:f>
              <c:strCache>
                <c:ptCount val="16"/>
                <c:pt idx="0">
                  <c:v>link1</c:v>
                </c:pt>
                <c:pt idx="1">
                  <c:v>link2</c:v>
                </c:pt>
                <c:pt idx="2">
                  <c:v>link3</c:v>
                </c:pt>
                <c:pt idx="3">
                  <c:v>link4</c:v>
                </c:pt>
                <c:pt idx="4">
                  <c:v>link5</c:v>
                </c:pt>
                <c:pt idx="5">
                  <c:v>link6</c:v>
                </c:pt>
                <c:pt idx="6">
                  <c:v>link7</c:v>
                </c:pt>
                <c:pt idx="7">
                  <c:v>link8</c:v>
                </c:pt>
                <c:pt idx="8">
                  <c:v>link9</c:v>
                </c:pt>
                <c:pt idx="9">
                  <c:v>link10</c:v>
                </c:pt>
                <c:pt idx="10">
                  <c:v>link11</c:v>
                </c:pt>
                <c:pt idx="11">
                  <c:v>link12</c:v>
                </c:pt>
                <c:pt idx="12">
                  <c:v>link13</c:v>
                </c:pt>
                <c:pt idx="13">
                  <c:v>link14</c:v>
                </c:pt>
                <c:pt idx="14">
                  <c:v>link15</c:v>
                </c:pt>
                <c:pt idx="15">
                  <c:v>link16</c:v>
                </c:pt>
              </c:strCache>
            </c:strRef>
          </c:cat>
          <c:val>
            <c:numRef>
              <c:f>Sheet1!$J$5:$J$20</c:f>
              <c:numCache>
                <c:formatCode>0.00%</c:formatCode>
                <c:ptCount val="16"/>
                <c:pt idx="0">
                  <c:v>0.38490000000000002</c:v>
                </c:pt>
                <c:pt idx="1">
                  <c:v>0.39560000000000001</c:v>
                </c:pt>
                <c:pt idx="2">
                  <c:v>0.37209999999999999</c:v>
                </c:pt>
                <c:pt idx="3">
                  <c:v>0.37159999999999999</c:v>
                </c:pt>
                <c:pt idx="4">
                  <c:v>0.41159999999999997</c:v>
                </c:pt>
                <c:pt idx="5">
                  <c:v>0.38340000000000002</c:v>
                </c:pt>
                <c:pt idx="6">
                  <c:v>0.3906</c:v>
                </c:pt>
                <c:pt idx="7">
                  <c:v>0.38900000000000001</c:v>
                </c:pt>
                <c:pt idx="8">
                  <c:v>0.309</c:v>
                </c:pt>
                <c:pt idx="9">
                  <c:v>0.3886</c:v>
                </c:pt>
                <c:pt idx="10">
                  <c:v>0.37810000000000005</c:v>
                </c:pt>
                <c:pt idx="11">
                  <c:v>0.37825999999999999</c:v>
                </c:pt>
                <c:pt idx="12">
                  <c:v>0.3876</c:v>
                </c:pt>
                <c:pt idx="13">
                  <c:v>0.3957</c:v>
                </c:pt>
                <c:pt idx="14">
                  <c:v>0.35539999999999999</c:v>
                </c:pt>
                <c:pt idx="15">
                  <c:v>0.35489999999999999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53-334F-AFCE-2CF2F4329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9907848"/>
        <c:axId val="249904320"/>
      </c:barChart>
      <c:catAx>
        <c:axId val="249907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9904320"/>
        <c:crosses val="autoZero"/>
        <c:auto val="1"/>
        <c:lblAlgn val="ctr"/>
        <c:lblOffset val="100"/>
        <c:noMultiLvlLbl val="0"/>
      </c:catAx>
      <c:valAx>
        <c:axId val="2499043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9907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73902-320E-448D-B32C-0EBC5702922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FF7CA-CF69-40BB-9AC5-F97F4E786B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2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FF7CA-CF69-40BB-9AC5-F97F4E786BE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25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FF7CA-CF69-40BB-9AC5-F97F4E786BE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4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29DCD-67D4-4091-A937-691BD773B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E6B0A6-D26F-401A-B30E-58066B2A5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B5598-2295-4A74-8AB7-CA707ABD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3ABFD4-86E4-4C16-B451-B1753C8C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2CEAD-F6AE-4EC6-9DE7-EB6AF8D8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7D48D1-F851-4085-AF71-5C7745C7D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0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5E8DE-0517-473B-87C2-472713C0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F872D1-5FCE-4B35-89BD-F98468F2B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CEFF3-0A69-4039-951E-515782DF7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944642-9A84-4E2D-B8D4-AB1E1B78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A81114-2FCF-45D1-8155-DC5A8655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78281D-54F8-4D51-AA2B-1B4395627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9AB19A-4394-430D-9993-6407B1E06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9B15EE-F197-40C0-8306-014B2106F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C0D19E-852E-42FF-A49D-0ED3A9C4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31BCC3-5F63-4C7E-94B0-A1F576D4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97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B2593-D055-4AAC-8795-4DEFB7EF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D8CBDF-4949-4000-88A3-49CB29F6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AD9C7D-A8B6-4DBD-9283-D40F85DF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46CF8E-1E74-41E7-91BD-AAF388F9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105515-D813-4136-A32A-625541EF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54DB39-F95A-4AEB-B5A8-BC098F527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66399C-122F-4D8F-AC4B-A4C546515D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1981" cy="5167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E1741A8-A612-8C49-A359-17BAA26D9056}"/>
              </a:ext>
            </a:extLst>
          </p:cNvPr>
          <p:cNvSpPr txBox="1"/>
          <p:nvPr userDrawn="1"/>
        </p:nvSpPr>
        <p:spPr>
          <a:xfrm>
            <a:off x="787018" y="131983"/>
            <a:ext cx="2782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ITU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AI/ML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5G</a:t>
            </a:r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Global Challenge</a:t>
            </a:r>
          </a:p>
          <a:p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71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27FA6-99B9-4F23-8C2E-8886176D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E50ED-8A97-4C76-9489-7D813EA68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70E18-9639-4575-AEBA-79BC5AC7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EB456B-ADA2-4B4E-A6A5-B9448B1C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96B230-F66D-4E33-B9FA-305DF2A7B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02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D6502-C69B-4E9A-B60F-25F1302D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980466-9D95-4E05-B93A-37F0B1A91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40B79D-5FCB-4AB4-AB6C-08FBF0D6A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9945BF-5FF5-4B2B-8D37-13A7C2FE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76249A-95F8-40A3-AB60-2FDFADCE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0E3F01-9AD4-4C3B-92FC-3CFD20EF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92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F96F4-15A1-4FE3-A97C-CFDB836D2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1C81FB-C59F-409F-8029-6BFC495D5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2C82B8-F2FA-4EAE-980B-D7382267F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AB9EA2-F9ED-45E0-905B-D2AB5E249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EC2CA1-9A5A-4806-B8AE-C33D0769C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6C06D3-FC94-4FD3-9691-55C145BD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537967-E3AE-4176-815D-CD6E314B4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E43FAC-F23A-4863-B79D-6033C5EA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26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3190A-9A4C-4017-B2F3-DEA9BE73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606EE8-C08F-4830-9A72-30914314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38569C-9EC9-4739-AD8B-4B1F68E67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8C226F-60F9-4DE7-A1BC-37E235F1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02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7CB82E-E1F3-43F8-A4AC-1F9BF5C7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D8295F-4912-4ACF-9257-C160A76D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4DA266-75DA-4537-BA45-A90EDEAE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50FED-0501-4CE1-8CEE-01395D40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A59F0-3AFD-4D7A-B7DF-CFBFF6E01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A76E44-7A8E-4864-BB76-2F5539B27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E8DC6A-1327-43CE-A4EB-094C603F6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D8C811-2391-4847-AFC7-2C3EEDAC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CE7595-AB39-4E86-915E-0878930A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25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7CAE8-9E26-4C1D-B649-ADAAC1C6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44022C7-CD5A-4549-A621-8209D8570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0F2084-047F-46AB-839A-BDB2CA4BC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69EAA2-FA50-47B5-9C05-75CCA659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A3AAE2-1B36-4EA7-AF63-E76C4E07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F535FC-0D6F-4B8E-90A4-D1AB657A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50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BBE92C-A85C-4455-AAC9-633C4BC4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124522-7ADE-4136-9469-655176B28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F21B6-8154-4694-9BC4-1C872E846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FAFC1-C185-4EB8-B4E9-22977A83BA53}" type="datetimeFigureOut">
              <a:rPr lang="zh-CN" altLang="en-US" smtClean="0"/>
              <a:pPr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D0B4CC-23A3-4044-877A-8B690B36E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07D97-5CB3-474D-B09A-F31635523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E8CAC-B50F-46B7-849B-5ECD9F96317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64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2DB2C0C0-8DD3-427C-9BD5-E8A6BC8A50AD}"/>
              </a:ext>
            </a:extLst>
          </p:cNvPr>
          <p:cNvSpPr txBox="1"/>
          <p:nvPr/>
        </p:nvSpPr>
        <p:spPr>
          <a:xfrm>
            <a:off x="328716" y="672586"/>
            <a:ext cx="11534568" cy="662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Applying Machine Learning in Network Topology Optimization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B2E28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4DBD84-A36F-9248-AC1B-DF5906C9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56" y="1"/>
            <a:ext cx="2626044" cy="612132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162236A-431B-9E44-8C7C-FFD2E7AABAA7}"/>
              </a:ext>
            </a:extLst>
          </p:cNvPr>
          <p:cNvSpPr/>
          <p:nvPr/>
        </p:nvSpPr>
        <p:spPr>
          <a:xfrm>
            <a:off x="8736572" y="1415019"/>
            <a:ext cx="2711009" cy="436597"/>
          </a:xfrm>
          <a:prstGeom prst="roundRect">
            <a:avLst>
              <a:gd name="adj" fmla="val 13259"/>
            </a:avLst>
          </a:prstGeom>
          <a:noFill/>
          <a:ln w="25400">
            <a:solidFill>
              <a:srgbClr val="7030A0"/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" altLang="zh-CN" sz="2400" b="1" dirty="0">
                <a:solidFill>
                  <a:schemeClr val="bg1"/>
                </a:solidFill>
                <a:latin typeface="Courier" pitchFamily="2" charset="0"/>
                <a:ea typeface="STFangsong" panose="02010600040101010101" pitchFamily="2" charset="-122"/>
                <a:cs typeface="APPLE CHANCERY" panose="03020702040506060504" pitchFamily="66" charset="-79"/>
              </a:rPr>
              <a:t>No Boundaries</a:t>
            </a:r>
            <a:endParaRPr lang="zh-CN" altLang="en-US" sz="2400" b="1" dirty="0">
              <a:solidFill>
                <a:schemeClr val="bg1"/>
              </a:solidFill>
              <a:latin typeface="Courier" pitchFamily="2" charset="0"/>
              <a:ea typeface="STFangsong" panose="02010600040101010101" pitchFamily="2" charset="-122"/>
              <a:cs typeface="APPLE CHANCERY" panose="03020702040506060504" pitchFamily="66" charset="-79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7535B33-7EFC-6141-A04E-A02F829319F2}"/>
              </a:ext>
            </a:extLst>
          </p:cNvPr>
          <p:cNvSpPr txBox="1"/>
          <p:nvPr/>
        </p:nvSpPr>
        <p:spPr>
          <a:xfrm>
            <a:off x="7928182" y="1189127"/>
            <a:ext cx="737702" cy="662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zh-CN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by</a:t>
            </a:r>
            <a:r>
              <a:rPr lang="zh-CN" alt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" altLang="zh-CN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5899FB-B093-2B40-9B12-4E5DAF3EB061}"/>
              </a:ext>
            </a:extLst>
          </p:cNvPr>
          <p:cNvSpPr/>
          <p:nvPr/>
        </p:nvSpPr>
        <p:spPr>
          <a:xfrm>
            <a:off x="324639" y="2615178"/>
            <a:ext cx="7144310" cy="1705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Transmission is the vessel of Telecommunication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topology optimization cannot be fully completed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It hinders the development of communication services and affects the service perception of users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5F9349-96C2-EF4F-BE22-DEB07106B4F3}"/>
              </a:ext>
            </a:extLst>
          </p:cNvPr>
          <p:cNvSpPr/>
          <p:nvPr/>
        </p:nvSpPr>
        <p:spPr>
          <a:xfrm>
            <a:off x="324639" y="2133754"/>
            <a:ext cx="3131887" cy="461665"/>
          </a:xfrm>
          <a:prstGeom prst="rect">
            <a:avLst/>
          </a:prstGeom>
          <a:gradFill>
            <a:gsLst>
              <a:gs pos="0">
                <a:srgbClr val="0645AF"/>
              </a:gs>
              <a:gs pos="100000">
                <a:srgbClr val="8C37A4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Problem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4F1CC96-BA0C-CA42-8E37-9C57E124AA90}"/>
              </a:ext>
            </a:extLst>
          </p:cNvPr>
          <p:cNvSpPr/>
          <p:nvPr/>
        </p:nvSpPr>
        <p:spPr>
          <a:xfrm>
            <a:off x="332794" y="4508272"/>
            <a:ext cx="3131887" cy="461665"/>
          </a:xfrm>
          <a:prstGeom prst="rect">
            <a:avLst/>
          </a:prstGeom>
          <a:gradFill>
            <a:gsLst>
              <a:gs pos="0">
                <a:srgbClr val="0645AF"/>
              </a:gs>
              <a:gs pos="100000">
                <a:srgbClr val="8C37A4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Solution</a:t>
            </a:r>
            <a:endParaRPr lang="en-US" altLang="zh-CN" sz="2400" b="1" dirty="0">
              <a:solidFill>
                <a:schemeClr val="bg1"/>
              </a:solidFill>
              <a:latin typeface="Courier" pitchFamily="2" charset="0"/>
              <a:ea typeface="STFangsong" panose="02010600040101010101" pitchFamily="2" charset="-122"/>
              <a:cs typeface="APPLE CHANCERY" panose="03020702040506060504" pitchFamily="66" charset="-79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5F3166-19E6-D949-A2C9-D71243D64435}"/>
              </a:ext>
            </a:extLst>
          </p:cNvPr>
          <p:cNvSpPr/>
          <p:nvPr/>
        </p:nvSpPr>
        <p:spPr>
          <a:xfrm>
            <a:off x="340949" y="4973650"/>
            <a:ext cx="11534567" cy="874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Existing technologies and solutions cannot effectively solve the problem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We proposed our own solution based on ITU specification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 and greedy algorithm.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954AA8C-A5EF-1648-AABD-E775DA51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182" y="5848057"/>
            <a:ext cx="8851730" cy="82550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5B16182F-6915-D143-AB52-1C9A616E3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262" y="2130465"/>
            <a:ext cx="3911319" cy="2437489"/>
          </a:xfrm>
          <a:prstGeom prst="rect">
            <a:avLst/>
          </a:prstGeom>
        </p:spPr>
      </p:pic>
      <p:sp>
        <p:nvSpPr>
          <p:cNvPr id="80" name="矩形 79">
            <a:extLst>
              <a:ext uri="{FF2B5EF4-FFF2-40B4-BE49-F238E27FC236}">
                <a16:creationId xmlns:a16="http://schemas.microsoft.com/office/drawing/2014/main" id="{3CF03BBA-7D48-C646-BDD8-A397348CC0F7}"/>
              </a:ext>
            </a:extLst>
          </p:cNvPr>
          <p:cNvSpPr/>
          <p:nvPr/>
        </p:nvSpPr>
        <p:spPr>
          <a:xfrm>
            <a:off x="7536262" y="4556367"/>
            <a:ext cx="4322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Ex: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Kaili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PTN network consists of 3191 nodes, 913 links</a:t>
            </a:r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9B075FC4-29EF-5944-9C5F-6A9BF5558DEE}"/>
              </a:ext>
            </a:extLst>
          </p:cNvPr>
          <p:cNvSpPr/>
          <p:nvPr/>
        </p:nvSpPr>
        <p:spPr>
          <a:xfrm>
            <a:off x="332794" y="5896844"/>
            <a:ext cx="2353825" cy="795432"/>
          </a:xfrm>
          <a:prstGeom prst="roundRect">
            <a:avLst>
              <a:gd name="adj" fmla="val 20626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ML Pipeline Subsystem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from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ITU-T Y.3172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27240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2DB2C0C0-8DD3-427C-9BD5-E8A6BC8A50AD}"/>
              </a:ext>
            </a:extLst>
          </p:cNvPr>
          <p:cNvSpPr txBox="1"/>
          <p:nvPr/>
        </p:nvSpPr>
        <p:spPr>
          <a:xfrm>
            <a:off x="5333278" y="24262"/>
            <a:ext cx="391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Results</a:t>
            </a:r>
            <a:r>
              <a:rPr lang="zh-CN" altLang="en-US" sz="2800" b="1" dirty="0">
                <a:solidFill>
                  <a:schemeClr val="bg1"/>
                </a:solidFill>
                <a:latin typeface="Courier" pitchFamily="2" charset="0"/>
                <a:ea typeface="STFangsong" panose="02010600040101010101" pitchFamily="2" charset="-122"/>
                <a:cs typeface="APPLE CHANCERY" panose="03020702040506060504" pitchFamily="66" charset="-79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ourier" pitchFamily="2" charset="0"/>
                <a:ea typeface="STFangsong" panose="02010600040101010101" pitchFamily="2" charset="-122"/>
                <a:cs typeface="APPLE CHANCERY" panose="03020702040506060504" pitchFamily="66" charset="-79"/>
              </a:rPr>
              <a:t>and</a:t>
            </a:r>
            <a:r>
              <a:rPr lang="zh-CN" altLang="en-US" sz="2800" b="1" dirty="0">
                <a:solidFill>
                  <a:schemeClr val="bg1"/>
                </a:solidFill>
                <a:latin typeface="Courier" pitchFamily="2" charset="0"/>
                <a:ea typeface="STFangsong" panose="02010600040101010101" pitchFamily="2" charset="-122"/>
                <a:cs typeface="APPLE CHANCERY" panose="03020702040506060504" pitchFamily="66" charset="-79"/>
              </a:rPr>
              <a:t> </a:t>
            </a:r>
            <a:r>
              <a:rPr lang="en-US" altLang="zh-CN" sz="2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Outlook</a:t>
            </a:r>
            <a:endParaRPr lang="zh-CN" altLang="en-US" sz="2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452FD3-7C69-D34C-B539-EAA79E50EBDF}"/>
              </a:ext>
            </a:extLst>
          </p:cNvPr>
          <p:cNvGrpSpPr/>
          <p:nvPr/>
        </p:nvGrpSpPr>
        <p:grpSpPr>
          <a:xfrm>
            <a:off x="322005" y="5016850"/>
            <a:ext cx="3938014" cy="1552309"/>
            <a:chOff x="440899" y="854051"/>
            <a:chExt cx="4169134" cy="1552309"/>
          </a:xfrm>
        </p:grpSpPr>
        <p:sp>
          <p:nvSpPr>
            <p:cNvPr id="15" name="矩形 47">
              <a:extLst>
                <a:ext uri="{FF2B5EF4-FFF2-40B4-BE49-F238E27FC236}">
                  <a16:creationId xmlns:a16="http://schemas.microsoft.com/office/drawing/2014/main" id="{63ACB38A-7084-AD40-A022-C31CF0859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540" y="1405708"/>
              <a:ext cx="3806493" cy="1000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The combination of communication maintenance and AI can accelerate the promotion of complex 5G network.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3">
              <a:extLst>
                <a:ext uri="{FF2B5EF4-FFF2-40B4-BE49-F238E27FC236}">
                  <a16:creationId xmlns:a16="http://schemas.microsoft.com/office/drawing/2014/main" id="{1A9CD7ED-4251-9148-897D-670FD5070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064" y="854051"/>
              <a:ext cx="457483" cy="346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5G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6A37D98-37C1-D54C-9B33-3D10E6BC0352}"/>
                </a:ext>
              </a:extLst>
            </p:cNvPr>
            <p:cNvSpPr/>
            <p:nvPr/>
          </p:nvSpPr>
          <p:spPr>
            <a:xfrm>
              <a:off x="879187" y="1315002"/>
              <a:ext cx="599800" cy="40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8186BD6-DA85-3A4D-AA90-242186185C60}"/>
                </a:ext>
              </a:extLst>
            </p:cNvPr>
            <p:cNvSpPr/>
            <p:nvPr/>
          </p:nvSpPr>
          <p:spPr>
            <a:xfrm>
              <a:off x="1494037" y="1315002"/>
              <a:ext cx="1215000" cy="40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燕尾形 18">
              <a:extLst>
                <a:ext uri="{FF2B5EF4-FFF2-40B4-BE49-F238E27FC236}">
                  <a16:creationId xmlns:a16="http://schemas.microsoft.com/office/drawing/2014/main" id="{1B047447-44C1-8847-BE03-F31AA0675BC3}"/>
                </a:ext>
              </a:extLst>
            </p:cNvPr>
            <p:cNvSpPr/>
            <p:nvPr/>
          </p:nvSpPr>
          <p:spPr>
            <a:xfrm>
              <a:off x="440899" y="893612"/>
              <a:ext cx="346119" cy="46189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734178-5297-B147-BE34-C3CB1E9DECC0}"/>
              </a:ext>
            </a:extLst>
          </p:cNvPr>
          <p:cNvGrpSpPr/>
          <p:nvPr/>
        </p:nvGrpSpPr>
        <p:grpSpPr>
          <a:xfrm>
            <a:off x="4524873" y="5016850"/>
            <a:ext cx="3747369" cy="1229144"/>
            <a:chOff x="401971" y="2825165"/>
            <a:chExt cx="4152612" cy="1229144"/>
          </a:xfrm>
        </p:grpSpPr>
        <p:sp>
          <p:nvSpPr>
            <p:cNvPr id="6" name="矩形 47">
              <a:extLst>
                <a:ext uri="{FF2B5EF4-FFF2-40B4-BE49-F238E27FC236}">
                  <a16:creationId xmlns:a16="http://schemas.microsoft.com/office/drawing/2014/main" id="{63ACB38A-7084-AD40-A022-C31CF0859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090" y="3376822"/>
              <a:ext cx="3806493" cy="67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In China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Mobile, an ecosystem of people + platform + standards has been formed.</a:t>
              </a:r>
            </a:p>
          </p:txBody>
        </p:sp>
        <p:sp>
          <p:nvSpPr>
            <p:cNvPr id="7" name="矩形 3">
              <a:extLst>
                <a:ext uri="{FF2B5EF4-FFF2-40B4-BE49-F238E27FC236}">
                  <a16:creationId xmlns:a16="http://schemas.microsoft.com/office/drawing/2014/main" id="{1A9CD7ED-4251-9148-897D-670FD5070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13" y="2825165"/>
              <a:ext cx="1323553" cy="346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altLang="zh-CN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Ecosphere</a:t>
              </a:r>
              <a:endPara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6A37D98-37C1-D54C-9B33-3D10E6BC0352}"/>
                </a:ext>
              </a:extLst>
            </p:cNvPr>
            <p:cNvSpPr/>
            <p:nvPr/>
          </p:nvSpPr>
          <p:spPr>
            <a:xfrm>
              <a:off x="823736" y="3286116"/>
              <a:ext cx="599800" cy="40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8186BD6-DA85-3A4D-AA90-242186185C60}"/>
                </a:ext>
              </a:extLst>
            </p:cNvPr>
            <p:cNvSpPr/>
            <p:nvPr/>
          </p:nvSpPr>
          <p:spPr>
            <a:xfrm>
              <a:off x="1438586" y="3286116"/>
              <a:ext cx="1215000" cy="40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燕尾形 19">
              <a:extLst>
                <a:ext uri="{FF2B5EF4-FFF2-40B4-BE49-F238E27FC236}">
                  <a16:creationId xmlns:a16="http://schemas.microsoft.com/office/drawing/2014/main" id="{2C98DDE6-348A-6448-8BCD-4B8824E5A532}"/>
                </a:ext>
              </a:extLst>
            </p:cNvPr>
            <p:cNvSpPr/>
            <p:nvPr/>
          </p:nvSpPr>
          <p:spPr>
            <a:xfrm>
              <a:off x="401971" y="2935384"/>
              <a:ext cx="346119" cy="46189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45B4C3-C499-384A-8523-F67418DF6290}"/>
              </a:ext>
            </a:extLst>
          </p:cNvPr>
          <p:cNvGrpSpPr/>
          <p:nvPr/>
        </p:nvGrpSpPr>
        <p:grpSpPr>
          <a:xfrm>
            <a:off x="8537096" y="5016850"/>
            <a:ext cx="3525701" cy="1285704"/>
            <a:chOff x="440899" y="4846485"/>
            <a:chExt cx="4169134" cy="1285704"/>
          </a:xfrm>
        </p:grpSpPr>
        <p:sp>
          <p:nvSpPr>
            <p:cNvPr id="10" name="矩形 47">
              <a:extLst>
                <a:ext uri="{FF2B5EF4-FFF2-40B4-BE49-F238E27FC236}">
                  <a16:creationId xmlns:a16="http://schemas.microsoft.com/office/drawing/2014/main" id="{E563CFDF-1F74-F445-9C14-3C3F5A8D8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018" y="5454702"/>
              <a:ext cx="3823015" cy="67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This study will provide an example for the </a:t>
              </a:r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AItoB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model.</a:t>
              </a:r>
            </a:p>
          </p:txBody>
        </p:sp>
        <p:sp>
          <p:nvSpPr>
            <p:cNvPr id="12" name="矩形 3">
              <a:extLst>
                <a:ext uri="{FF2B5EF4-FFF2-40B4-BE49-F238E27FC236}">
                  <a16:creationId xmlns:a16="http://schemas.microsoft.com/office/drawing/2014/main" id="{4C6C3D8E-83C7-5B42-BF0E-3B23E850B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541" y="4846485"/>
              <a:ext cx="793088" cy="346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en-US" altLang="zh-CN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AItoB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346A37E-2AB2-4B42-8D3B-F381A4FE4728}"/>
                </a:ext>
              </a:extLst>
            </p:cNvPr>
            <p:cNvSpPr/>
            <p:nvPr/>
          </p:nvSpPr>
          <p:spPr>
            <a:xfrm>
              <a:off x="862664" y="5307436"/>
              <a:ext cx="599800" cy="405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86C0E04-E218-7B48-8789-CA87AEDD0E3B}"/>
                </a:ext>
              </a:extLst>
            </p:cNvPr>
            <p:cNvSpPr/>
            <p:nvPr/>
          </p:nvSpPr>
          <p:spPr>
            <a:xfrm>
              <a:off x="1477514" y="5307436"/>
              <a:ext cx="1215000" cy="40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6" tIns="34287" rIns="68576" bIns="34287"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燕尾形 20">
              <a:extLst>
                <a:ext uri="{FF2B5EF4-FFF2-40B4-BE49-F238E27FC236}">
                  <a16:creationId xmlns:a16="http://schemas.microsoft.com/office/drawing/2014/main" id="{F51D5A0C-CA38-6542-BF78-0751C4AE7201}"/>
                </a:ext>
              </a:extLst>
            </p:cNvPr>
            <p:cNvSpPr/>
            <p:nvPr/>
          </p:nvSpPr>
          <p:spPr>
            <a:xfrm>
              <a:off x="440899" y="5060855"/>
              <a:ext cx="346119" cy="46189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D0E160A-E626-6249-9948-D35D75E0FDAC}"/>
              </a:ext>
            </a:extLst>
          </p:cNvPr>
          <p:cNvSpPr/>
          <p:nvPr/>
        </p:nvSpPr>
        <p:spPr>
          <a:xfrm>
            <a:off x="324639" y="4349771"/>
            <a:ext cx="3131887" cy="461665"/>
          </a:xfrm>
          <a:prstGeom prst="rect">
            <a:avLst/>
          </a:prstGeom>
          <a:gradFill>
            <a:gsLst>
              <a:gs pos="0">
                <a:srgbClr val="0645AF"/>
              </a:gs>
              <a:gs pos="100000">
                <a:srgbClr val="8C37A4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Outlook</a:t>
            </a:r>
            <a:endParaRPr lang="en-US" altLang="zh-CN" sz="2400" b="1" dirty="0">
              <a:solidFill>
                <a:schemeClr val="bg1"/>
              </a:solidFill>
              <a:latin typeface="Courier" pitchFamily="2" charset="0"/>
              <a:ea typeface="STFangsong" panose="02010600040101010101" pitchFamily="2" charset="-122"/>
              <a:cs typeface="APPLE CHANCERY" panose="03020702040506060504" pitchFamily="66" charset="-79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7D924D5-9F5D-344F-AF38-6A61B0A7154B}"/>
              </a:ext>
            </a:extLst>
          </p:cNvPr>
          <p:cNvSpPr/>
          <p:nvPr/>
        </p:nvSpPr>
        <p:spPr>
          <a:xfrm>
            <a:off x="324639" y="1033242"/>
            <a:ext cx="3131887" cy="461665"/>
          </a:xfrm>
          <a:prstGeom prst="rect">
            <a:avLst/>
          </a:prstGeom>
          <a:gradFill>
            <a:gsLst>
              <a:gs pos="0">
                <a:srgbClr val="0645AF"/>
              </a:gs>
              <a:gs pos="100000">
                <a:srgbClr val="8C37A4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Results</a:t>
            </a:r>
            <a:endParaRPr lang="en-US" altLang="zh-CN" sz="2400" b="1" dirty="0">
              <a:solidFill>
                <a:schemeClr val="bg1"/>
              </a:solidFill>
              <a:latin typeface="Courier" pitchFamily="2" charset="0"/>
              <a:ea typeface="STFangsong" panose="02010600040101010101" pitchFamily="2" charset="-122"/>
              <a:cs typeface="APPLE CHANCERY" panose="03020702040506060504" pitchFamily="66" charset="-79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BD59801-0AAF-5E4E-A2E5-D6E462967B58}"/>
              </a:ext>
            </a:extLst>
          </p:cNvPr>
          <p:cNvSpPr/>
          <p:nvPr/>
        </p:nvSpPr>
        <p:spPr>
          <a:xfrm>
            <a:off x="322006" y="1533297"/>
            <a:ext cx="11736276" cy="458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Choose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Kaili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City for the pilot city.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Solve 16 high-load link with the help of this technology.</a:t>
            </a:r>
          </a:p>
        </p:txBody>
      </p:sp>
      <p:graphicFrame>
        <p:nvGraphicFramePr>
          <p:cNvPr id="49" name="图表 48">
            <a:extLst>
              <a:ext uri="{FF2B5EF4-FFF2-40B4-BE49-F238E27FC236}">
                <a16:creationId xmlns:a16="http://schemas.microsoft.com/office/drawing/2014/main" id="{E1664A59-5338-2E4D-B45B-53B247F652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503682"/>
              </p:ext>
            </p:extLst>
          </p:nvPr>
        </p:nvGraphicFramePr>
        <p:xfrm>
          <a:off x="403391" y="2070641"/>
          <a:ext cx="5422873" cy="2119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71CC5909-9F99-2347-853A-EC90C576D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48347"/>
              </p:ext>
            </p:extLst>
          </p:nvPr>
        </p:nvGraphicFramePr>
        <p:xfrm>
          <a:off x="6478558" y="2191096"/>
          <a:ext cx="4730425" cy="184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5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5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Plan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Traditional Plan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AI</a:t>
                      </a:r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Plan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Construction Cost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￥</a:t>
                      </a:r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3.05M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￥</a:t>
                      </a:r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0.45M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Human Input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 Man-Day</a:t>
                      </a:r>
                      <a:endParaRPr lang="zh-CN" altLang="en-US" sz="12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Man-Day</a:t>
                      </a:r>
                      <a:endParaRPr lang="zh-CN" altLang="en-US" sz="12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Low-load links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Threshold crossing links</a:t>
                      </a:r>
                      <a:endParaRPr lang="zh-CN" altLang="en-US" sz="1400" u="none" strike="noStrike" kern="12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50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Capacity (day)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102T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181T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9246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9" grpId="0">
        <p:bldAsOne/>
      </p:bldGraphic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15A1D9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14496</TotalTime>
  <Words>196</Words>
  <Application>Microsoft Macintosh PowerPoint</Application>
  <PresentationFormat>宽屏</PresentationFormat>
  <Paragraphs>40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等线</vt:lpstr>
      <vt:lpstr>等线 Light</vt:lpstr>
      <vt:lpstr>Microsoft YaHei</vt:lpstr>
      <vt:lpstr>Microsoft YaHei</vt:lpstr>
      <vt:lpstr>Arial</vt:lpstr>
      <vt:lpstr>Courier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x1carbon</dc:creator>
  <cp:lastModifiedBy>zhouwei gang</cp:lastModifiedBy>
  <cp:revision>814</cp:revision>
  <dcterms:created xsi:type="dcterms:W3CDTF">2020-07-31T07:14:26Z</dcterms:created>
  <dcterms:modified xsi:type="dcterms:W3CDTF">2020-12-17T11:54:36Z</dcterms:modified>
</cp:coreProperties>
</file>